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50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76055"/>
            <a:ext cx="7477601" cy="2705695"/>
          </a:xfrm>
          <a:prstGeom prst="rect">
            <a:avLst/>
          </a:prstGeom>
          <a:noFill/>
          <a:ln/>
        </p:spPr>
        <p:txBody>
          <a:bodyPr wrap="square" rtlCol="0" anchor="t"/>
          <a:lstStyle/>
          <a:p>
            <a:pPr marL="0" indent="0">
              <a:lnSpc>
                <a:spcPts val="7101"/>
              </a:lnSpc>
              <a:buNone/>
            </a:pPr>
            <a:r>
              <a:rPr lang="en-US" sz="5681" b="1" kern="0" spc="-114" dirty="0">
                <a:solidFill>
                  <a:srgbClr val="000000"/>
                </a:solidFill>
                <a:latin typeface="adonis-web" pitchFamily="34" charset="0"/>
                <a:ea typeface="adonis-web" pitchFamily="34" charset="-122"/>
                <a:cs typeface="adonis-web" pitchFamily="34" charset="-120"/>
              </a:rPr>
              <a:t>Memory Game: Enhancing Cognitive Abilities</a:t>
            </a:r>
            <a:endParaRPr lang="en-US" sz="5681" dirty="0"/>
          </a:p>
        </p:txBody>
      </p:sp>
      <p:sp>
        <p:nvSpPr>
          <p:cNvPr id="6" name="Text 2"/>
          <p:cNvSpPr/>
          <p:nvPr/>
        </p:nvSpPr>
        <p:spPr>
          <a:xfrm>
            <a:off x="833199" y="4815007"/>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Unlock the power of memory through the captivating world of the memory game. Stimulate your brain, improve focus, and challenge your cognitive skills in a fun, engaging way.</a:t>
            </a:r>
            <a:endParaRPr lang="en-US" sz="1750" dirty="0"/>
          </a:p>
        </p:txBody>
      </p:sp>
      <p:sp>
        <p:nvSpPr>
          <p:cNvPr id="7" name="Shape 3"/>
          <p:cNvSpPr/>
          <p:nvPr/>
        </p:nvSpPr>
        <p:spPr>
          <a:xfrm>
            <a:off x="833199" y="608135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064687"/>
            <a:ext cx="3719751" cy="388858"/>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cs typeface="Source Sans Pro" pitchFamily="34" charset="-120"/>
              </a:rPr>
              <a:t>By </a:t>
            </a:r>
          </a:p>
          <a:p>
            <a:pPr marL="0" indent="0" algn="l">
              <a:lnSpc>
                <a:spcPts val="3062"/>
              </a:lnSpc>
              <a:buNone/>
            </a:pPr>
            <a:r>
              <a:rPr lang="en-US" sz="2187" b="1" kern="0" spc="-35" dirty="0">
                <a:solidFill>
                  <a:srgbClr val="272525"/>
                </a:solidFill>
                <a:latin typeface="Source Sans Pro" pitchFamily="34" charset="0"/>
                <a:ea typeface="Source Sans Pro" pitchFamily="34" charset="-122"/>
              </a:rPr>
              <a:t>Shailesh A</a:t>
            </a:r>
          </a:p>
          <a:p>
            <a:pPr marL="0" indent="0" algn="l">
              <a:lnSpc>
                <a:spcPts val="3062"/>
              </a:lnSpc>
              <a:buNone/>
            </a:pPr>
            <a:r>
              <a:rPr lang="en-US" sz="2187" b="1" kern="0" spc="-35" dirty="0">
                <a:solidFill>
                  <a:srgbClr val="272525"/>
                </a:solidFill>
                <a:latin typeface="Source Sans Pro" pitchFamily="34" charset="0"/>
                <a:ea typeface="Source Sans Pro" pitchFamily="34" charset="-122"/>
              </a:rPr>
              <a:t>Vijaya </a:t>
            </a:r>
            <a:r>
              <a:rPr lang="en-US" sz="2187" b="1" kern="0" spc="-35" dirty="0" err="1">
                <a:solidFill>
                  <a:srgbClr val="272525"/>
                </a:solidFill>
                <a:latin typeface="Source Sans Pro" pitchFamily="34" charset="0"/>
                <a:ea typeface="Source Sans Pro" pitchFamily="34" charset="-122"/>
              </a:rPr>
              <a:t>kumar</a:t>
            </a:r>
            <a:r>
              <a:rPr lang="en-US" sz="2187" b="1" kern="0" spc="-35" dirty="0">
                <a:solidFill>
                  <a:srgbClr val="272525"/>
                </a:solidFill>
                <a:latin typeface="Source Sans Pro" pitchFamily="34" charset="0"/>
                <a:ea typeface="Source Sans Pro" pitchFamily="34" charset="-122"/>
              </a:rPr>
              <a:t> S</a:t>
            </a:r>
          </a:p>
          <a:p>
            <a:pPr marL="0" indent="0" algn="l">
              <a:lnSpc>
                <a:spcPts val="3062"/>
              </a:lnSpc>
              <a:buNone/>
            </a:pPr>
            <a:r>
              <a:rPr lang="en-US" sz="2187" b="1" kern="0" spc="-35" dirty="0" err="1">
                <a:solidFill>
                  <a:srgbClr val="272525"/>
                </a:solidFill>
                <a:latin typeface="Source Sans Pro" pitchFamily="34" charset="0"/>
                <a:ea typeface="Source Sans Pro" pitchFamily="34" charset="-122"/>
              </a:rPr>
              <a:t>Rakhesh</a:t>
            </a:r>
            <a:r>
              <a:rPr lang="en-US" sz="2187" b="1" kern="0" spc="-35" dirty="0">
                <a:solidFill>
                  <a:srgbClr val="272525"/>
                </a:solidFill>
                <a:latin typeface="Source Sans Pro" pitchFamily="34" charset="0"/>
                <a:ea typeface="Source Sans Pro" pitchFamily="34" charset="-122"/>
              </a:rPr>
              <a:t> A</a:t>
            </a:r>
          </a:p>
          <a:p>
            <a:pPr marL="0" indent="0" algn="l">
              <a:lnSpc>
                <a:spcPts val="3062"/>
              </a:lnSpc>
              <a:buNone/>
            </a:pPr>
            <a:r>
              <a:rPr lang="en-US" sz="2187" b="1" kern="0" spc="-35" dirty="0" err="1">
                <a:solidFill>
                  <a:srgbClr val="272525"/>
                </a:solidFill>
                <a:latin typeface="Source Sans Pro" pitchFamily="34" charset="0"/>
                <a:ea typeface="Source Sans Pro" pitchFamily="34" charset="-122"/>
              </a:rPr>
              <a:t>Sarvesvar</a:t>
            </a:r>
            <a:r>
              <a:rPr lang="en-US" sz="2187" b="1" kern="0" spc="-35" dirty="0">
                <a:solidFill>
                  <a:srgbClr val="272525"/>
                </a:solidFill>
                <a:latin typeface="Source Sans Pro" pitchFamily="34" charset="0"/>
                <a:ea typeface="Source Sans Pro" pitchFamily="34" charset="-122"/>
              </a:rPr>
              <a:t> S</a:t>
            </a:r>
            <a:endParaRPr lang="en-US" sz="2187" dirty="0"/>
          </a:p>
        </p:txBody>
      </p:sp>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79702"/>
            <a:ext cx="7477601" cy="1803797"/>
          </a:xfrm>
          <a:prstGeom prst="rect">
            <a:avLst/>
          </a:prstGeom>
          <a:noFill/>
          <a:ln/>
        </p:spPr>
        <p:txBody>
          <a:bodyPr wrap="square" rtlCol="0" anchor="t"/>
          <a:lstStyle/>
          <a:p>
            <a:pPr marL="0" indent="0">
              <a:lnSpc>
                <a:spcPts val="7101"/>
              </a:lnSpc>
              <a:buNone/>
            </a:pPr>
            <a:r>
              <a:rPr lang="en-US" sz="5681" b="1" kern="0" spc="-114" dirty="0">
                <a:solidFill>
                  <a:srgbClr val="000000"/>
                </a:solidFill>
                <a:latin typeface="adonis-web" pitchFamily="34" charset="0"/>
                <a:ea typeface="adonis-web" pitchFamily="34" charset="-122"/>
                <a:cs typeface="adonis-web" pitchFamily="34" charset="-120"/>
              </a:rPr>
              <a:t>Conclusion: The Power of Memory Games</a:t>
            </a:r>
            <a:endParaRPr lang="en-US" sz="5681" dirty="0"/>
          </a:p>
        </p:txBody>
      </p:sp>
      <p:sp>
        <p:nvSpPr>
          <p:cNvPr id="6" name="Text 2"/>
          <p:cNvSpPr/>
          <p:nvPr/>
        </p:nvSpPr>
        <p:spPr>
          <a:xfrm>
            <a:off x="6319599" y="4516755"/>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 conclusion, memory games are a powerful tool for enhancing cognitive abilities, improving memory, and boosting overall brain function. By incorporating these engaging and challenging activities into our daily lives, we can unlock the true potential of our minds and unlock new levels of mental acuity.</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496741"/>
            <a:ext cx="5553313"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What is a Memory Game?</a:t>
            </a:r>
            <a:endParaRPr lang="en-US" sz="4117" dirty="0"/>
          </a:p>
        </p:txBody>
      </p:sp>
      <p:sp>
        <p:nvSpPr>
          <p:cNvPr id="6" name="Text 2"/>
          <p:cNvSpPr/>
          <p:nvPr/>
        </p:nvSpPr>
        <p:spPr>
          <a:xfrm>
            <a:off x="833199" y="3483412"/>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are interactive puzzles that challenge players to remember and recall patterns, images, or sequences. They exercise the brain's cognitive abilities, improving memory, attention, and problem-solving skills.</a:t>
            </a:r>
            <a:endParaRPr lang="en-US" sz="1750" dirty="0"/>
          </a:p>
        </p:txBody>
      </p:sp>
      <p:sp>
        <p:nvSpPr>
          <p:cNvPr id="7" name="Text 3"/>
          <p:cNvSpPr/>
          <p:nvPr/>
        </p:nvSpPr>
        <p:spPr>
          <a:xfrm>
            <a:off x="833199" y="4733092"/>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These games often involve matching pairs of cards or recalling the order of displayed elements. They can be played alone or with others, providing an engaging and educational experience for all ages.</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411843"/>
            <a:ext cx="7642979"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Benefits of Playing Memory Games</a:t>
            </a:r>
            <a:endParaRPr lang="en-US" sz="4117" dirty="0"/>
          </a:p>
        </p:txBody>
      </p:sp>
      <p:sp>
        <p:nvSpPr>
          <p:cNvPr id="5" name="Shape 2"/>
          <p:cNvSpPr/>
          <p:nvPr/>
        </p:nvSpPr>
        <p:spPr>
          <a:xfrm>
            <a:off x="2348389" y="2759512"/>
            <a:ext cx="388739" cy="388739"/>
          </a:xfrm>
          <a:prstGeom prst="roundRect">
            <a:avLst>
              <a:gd name="adj" fmla="val 25722"/>
            </a:avLst>
          </a:prstGeom>
          <a:solidFill>
            <a:srgbClr val="F0D4F7"/>
          </a:solidFill>
          <a:ln w="7620">
            <a:solidFill>
              <a:srgbClr val="D6BADD"/>
            </a:solidFill>
            <a:prstDash val="solid"/>
          </a:ln>
        </p:spPr>
      </p:sp>
      <p:sp>
        <p:nvSpPr>
          <p:cNvPr id="6" name="Text 3"/>
          <p:cNvSpPr/>
          <p:nvPr/>
        </p:nvSpPr>
        <p:spPr>
          <a:xfrm>
            <a:off x="2959298" y="2759512"/>
            <a:ext cx="274617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Improved Memory Recall</a:t>
            </a:r>
            <a:endParaRPr lang="en-US" sz="2058" dirty="0"/>
          </a:p>
        </p:txBody>
      </p:sp>
      <p:sp>
        <p:nvSpPr>
          <p:cNvPr id="7" name="Text 4"/>
          <p:cNvSpPr/>
          <p:nvPr/>
        </p:nvSpPr>
        <p:spPr>
          <a:xfrm>
            <a:off x="2959298" y="3219569"/>
            <a:ext cx="4244816"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challenge the brain to remember and recall patterns, shapes, and sequences, enhancing overall memory performance.</a:t>
            </a:r>
            <a:endParaRPr lang="en-US" sz="1750" dirty="0"/>
          </a:p>
        </p:txBody>
      </p:sp>
      <p:sp>
        <p:nvSpPr>
          <p:cNvPr id="8" name="Shape 5"/>
          <p:cNvSpPr/>
          <p:nvPr/>
        </p:nvSpPr>
        <p:spPr>
          <a:xfrm>
            <a:off x="7426285" y="2759512"/>
            <a:ext cx="388739" cy="388739"/>
          </a:xfrm>
          <a:prstGeom prst="roundRect">
            <a:avLst>
              <a:gd name="adj" fmla="val 25722"/>
            </a:avLst>
          </a:prstGeom>
          <a:solidFill>
            <a:srgbClr val="F0D4F7"/>
          </a:solidFill>
          <a:ln w="7620">
            <a:solidFill>
              <a:srgbClr val="D6BADD"/>
            </a:solidFill>
            <a:prstDash val="solid"/>
          </a:ln>
        </p:spPr>
      </p:sp>
      <p:sp>
        <p:nvSpPr>
          <p:cNvPr id="9" name="Text 6"/>
          <p:cNvSpPr/>
          <p:nvPr/>
        </p:nvSpPr>
        <p:spPr>
          <a:xfrm>
            <a:off x="8037195" y="2759512"/>
            <a:ext cx="2657594"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Enhanced Concentration</a:t>
            </a:r>
            <a:endParaRPr lang="en-US" sz="2058" dirty="0"/>
          </a:p>
        </p:txBody>
      </p:sp>
      <p:sp>
        <p:nvSpPr>
          <p:cNvPr id="10" name="Text 7"/>
          <p:cNvSpPr/>
          <p:nvPr/>
        </p:nvSpPr>
        <p:spPr>
          <a:xfrm>
            <a:off x="8037195" y="3219569"/>
            <a:ext cx="4244816"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Engaging in memory games requires focused attention, training the mind to stay on task and improve concentration skills.</a:t>
            </a:r>
            <a:endParaRPr lang="en-US" sz="1750" dirty="0"/>
          </a:p>
        </p:txBody>
      </p:sp>
      <p:sp>
        <p:nvSpPr>
          <p:cNvPr id="11" name="Shape 8"/>
          <p:cNvSpPr/>
          <p:nvPr/>
        </p:nvSpPr>
        <p:spPr>
          <a:xfrm>
            <a:off x="2348389" y="5024676"/>
            <a:ext cx="388739" cy="388739"/>
          </a:xfrm>
          <a:prstGeom prst="roundRect">
            <a:avLst>
              <a:gd name="adj" fmla="val 25722"/>
            </a:avLst>
          </a:prstGeom>
          <a:solidFill>
            <a:srgbClr val="F0D4F7"/>
          </a:solidFill>
          <a:ln w="7620">
            <a:solidFill>
              <a:srgbClr val="D6BADD"/>
            </a:solidFill>
            <a:prstDash val="solid"/>
          </a:ln>
        </p:spPr>
      </p:sp>
      <p:sp>
        <p:nvSpPr>
          <p:cNvPr id="12" name="Text 9"/>
          <p:cNvSpPr/>
          <p:nvPr/>
        </p:nvSpPr>
        <p:spPr>
          <a:xfrm>
            <a:off x="2959298" y="5024676"/>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Cognitive Flexibility</a:t>
            </a:r>
            <a:endParaRPr lang="en-US" sz="2058" dirty="0"/>
          </a:p>
        </p:txBody>
      </p:sp>
      <p:sp>
        <p:nvSpPr>
          <p:cNvPr id="13" name="Text 10"/>
          <p:cNvSpPr/>
          <p:nvPr/>
        </p:nvSpPr>
        <p:spPr>
          <a:xfrm>
            <a:off x="2959298" y="5484733"/>
            <a:ext cx="4244816"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encourage the brain to think creatively, adapt to new situations, and develop problem-solving abilities.</a:t>
            </a:r>
            <a:endParaRPr lang="en-US" sz="1750" dirty="0"/>
          </a:p>
        </p:txBody>
      </p:sp>
      <p:sp>
        <p:nvSpPr>
          <p:cNvPr id="14" name="Shape 11"/>
          <p:cNvSpPr/>
          <p:nvPr/>
        </p:nvSpPr>
        <p:spPr>
          <a:xfrm>
            <a:off x="7426285" y="5024676"/>
            <a:ext cx="388739" cy="388739"/>
          </a:xfrm>
          <a:prstGeom prst="roundRect">
            <a:avLst>
              <a:gd name="adj" fmla="val 25722"/>
            </a:avLst>
          </a:prstGeom>
          <a:solidFill>
            <a:srgbClr val="F0D4F7"/>
          </a:solidFill>
          <a:ln w="7620">
            <a:solidFill>
              <a:srgbClr val="D6BADD"/>
            </a:solidFill>
            <a:prstDash val="solid"/>
          </a:ln>
        </p:spPr>
      </p:sp>
      <p:sp>
        <p:nvSpPr>
          <p:cNvPr id="15" name="Text 12"/>
          <p:cNvSpPr/>
          <p:nvPr/>
        </p:nvSpPr>
        <p:spPr>
          <a:xfrm>
            <a:off x="8037195" y="5024676"/>
            <a:ext cx="285154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Reduced Risk of Dementia</a:t>
            </a:r>
            <a:endParaRPr lang="en-US" sz="2058" dirty="0"/>
          </a:p>
        </p:txBody>
      </p:sp>
      <p:sp>
        <p:nvSpPr>
          <p:cNvPr id="16" name="Text 13"/>
          <p:cNvSpPr/>
          <p:nvPr/>
        </p:nvSpPr>
        <p:spPr>
          <a:xfrm>
            <a:off x="8037195" y="5484733"/>
            <a:ext cx="4244816"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Regular participation in memory-stimulating activities can help maintain cognitive function and potentially reduce the risk of age-related memory decline.</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409343"/>
            <a:ext cx="5400080"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Types of Memory Games</a:t>
            </a:r>
            <a:endParaRPr lang="en-US" sz="4117" dirty="0"/>
          </a:p>
        </p:txBody>
      </p:sp>
      <p:pic>
        <p:nvPicPr>
          <p:cNvPr id="5" name="Image 1" descr="preencoded.png"/>
          <p:cNvPicPr>
            <a:picLocks noChangeAspect="1"/>
          </p:cNvPicPr>
          <p:nvPr/>
        </p:nvPicPr>
        <p:blipFill>
          <a:blip r:embed="rId4"/>
          <a:stretch>
            <a:fillRect/>
          </a:stretch>
        </p:blipFill>
        <p:spPr>
          <a:xfrm>
            <a:off x="2348389" y="2507099"/>
            <a:ext cx="3088958" cy="1909048"/>
          </a:xfrm>
          <a:prstGeom prst="rect">
            <a:avLst/>
          </a:prstGeom>
        </p:spPr>
      </p:pic>
      <p:sp>
        <p:nvSpPr>
          <p:cNvPr id="6" name="Text 2"/>
          <p:cNvSpPr/>
          <p:nvPr/>
        </p:nvSpPr>
        <p:spPr>
          <a:xfrm>
            <a:off x="2348389" y="4693801"/>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Matching Pairs</a:t>
            </a:r>
            <a:endParaRPr lang="en-US" sz="2058" dirty="0"/>
          </a:p>
        </p:txBody>
      </p:sp>
      <p:sp>
        <p:nvSpPr>
          <p:cNvPr id="7" name="Text 3"/>
          <p:cNvSpPr/>
          <p:nvPr/>
        </p:nvSpPr>
        <p:spPr>
          <a:xfrm>
            <a:off x="2348389" y="5153858"/>
            <a:ext cx="3088958"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Classic memory games involve flipping over cards and trying to find matching pairs, testing visual and spatial memory.</a:t>
            </a:r>
            <a:endParaRPr lang="en-US" sz="1750" dirty="0"/>
          </a:p>
        </p:txBody>
      </p:sp>
      <p:pic>
        <p:nvPicPr>
          <p:cNvPr id="8" name="Image 2" descr="preencoded.png"/>
          <p:cNvPicPr>
            <a:picLocks noChangeAspect="1"/>
          </p:cNvPicPr>
          <p:nvPr/>
        </p:nvPicPr>
        <p:blipFill>
          <a:blip r:embed="rId5"/>
          <a:stretch>
            <a:fillRect/>
          </a:stretch>
        </p:blipFill>
        <p:spPr>
          <a:xfrm>
            <a:off x="5770602" y="2507099"/>
            <a:ext cx="3088958" cy="1909048"/>
          </a:xfrm>
          <a:prstGeom prst="rect">
            <a:avLst/>
          </a:prstGeom>
        </p:spPr>
      </p:pic>
      <p:sp>
        <p:nvSpPr>
          <p:cNvPr id="9" name="Text 4"/>
          <p:cNvSpPr/>
          <p:nvPr/>
        </p:nvSpPr>
        <p:spPr>
          <a:xfrm>
            <a:off x="5770602" y="4693801"/>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Spatial Puzzles</a:t>
            </a:r>
            <a:endParaRPr lang="en-US" sz="2058" dirty="0"/>
          </a:p>
        </p:txBody>
      </p:sp>
      <p:sp>
        <p:nvSpPr>
          <p:cNvPr id="10" name="Text 5"/>
          <p:cNvSpPr/>
          <p:nvPr/>
        </p:nvSpPr>
        <p:spPr>
          <a:xfrm>
            <a:off x="5770602" y="5153858"/>
            <a:ext cx="3088958"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Spatial memory games challenge players to mentally manipulate shapes and objects to solve intricate puzzles.</a:t>
            </a:r>
            <a:endParaRPr lang="en-US" sz="1750" dirty="0"/>
          </a:p>
        </p:txBody>
      </p:sp>
      <p:pic>
        <p:nvPicPr>
          <p:cNvPr id="11" name="Image 3" descr="preencoded.png"/>
          <p:cNvPicPr>
            <a:picLocks noChangeAspect="1"/>
          </p:cNvPicPr>
          <p:nvPr/>
        </p:nvPicPr>
        <p:blipFill>
          <a:blip r:embed="rId6"/>
          <a:stretch>
            <a:fillRect/>
          </a:stretch>
        </p:blipFill>
        <p:spPr>
          <a:xfrm>
            <a:off x="9192816" y="2507099"/>
            <a:ext cx="3089077" cy="1909167"/>
          </a:xfrm>
          <a:prstGeom prst="rect">
            <a:avLst/>
          </a:prstGeom>
        </p:spPr>
      </p:pic>
      <p:sp>
        <p:nvSpPr>
          <p:cNvPr id="12" name="Text 6"/>
          <p:cNvSpPr/>
          <p:nvPr/>
        </p:nvSpPr>
        <p:spPr>
          <a:xfrm>
            <a:off x="9192816" y="4693920"/>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Digital Recall</a:t>
            </a:r>
            <a:endParaRPr lang="en-US" sz="2058" dirty="0"/>
          </a:p>
        </p:txBody>
      </p:sp>
      <p:sp>
        <p:nvSpPr>
          <p:cNvPr id="13" name="Text 7"/>
          <p:cNvSpPr/>
          <p:nvPr/>
        </p:nvSpPr>
        <p:spPr>
          <a:xfrm>
            <a:off x="9192816" y="5153978"/>
            <a:ext cx="3089077" cy="1666280"/>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Digital memory games leverage technology to test players' ability to quickly remember and recognize patterns of images and icons.</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029057"/>
            <a:ext cx="5831919"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How Memory Games Work</a:t>
            </a:r>
            <a:endParaRPr lang="en-US" sz="4117" dirty="0"/>
          </a:p>
        </p:txBody>
      </p:sp>
      <p:pic>
        <p:nvPicPr>
          <p:cNvPr id="5" name="Image 1" descr="preencoded.png"/>
          <p:cNvPicPr>
            <a:picLocks noChangeAspect="1"/>
          </p:cNvPicPr>
          <p:nvPr/>
        </p:nvPicPr>
        <p:blipFill>
          <a:blip r:embed="rId4"/>
          <a:stretch>
            <a:fillRect/>
          </a:stretch>
        </p:blipFill>
        <p:spPr>
          <a:xfrm>
            <a:off x="4012168" y="2126813"/>
            <a:ext cx="1639014" cy="1237655"/>
          </a:xfrm>
          <a:prstGeom prst="rect">
            <a:avLst/>
          </a:prstGeom>
        </p:spPr>
      </p:pic>
      <p:sp>
        <p:nvSpPr>
          <p:cNvPr id="6" name="Text 2"/>
          <p:cNvSpPr/>
          <p:nvPr/>
        </p:nvSpPr>
        <p:spPr>
          <a:xfrm>
            <a:off x="4755356" y="2689622"/>
            <a:ext cx="152519" cy="416600"/>
          </a:xfrm>
          <a:prstGeom prst="rect">
            <a:avLst/>
          </a:prstGeom>
          <a:noFill/>
          <a:ln/>
        </p:spPr>
        <p:txBody>
          <a:bodyPr wrap="none" rtlCol="0" anchor="t"/>
          <a:lstStyle/>
          <a:p>
            <a:pPr marL="0" indent="0" algn="ctr">
              <a:lnSpc>
                <a:spcPts val="3281"/>
              </a:lnSpc>
              <a:buNone/>
            </a:pPr>
            <a:r>
              <a:rPr lang="en-US" sz="2187" b="1" kern="0" spc="-44" dirty="0">
                <a:solidFill>
                  <a:srgbClr val="272525"/>
                </a:solidFill>
                <a:latin typeface="adonis-web" pitchFamily="34" charset="0"/>
                <a:ea typeface="adonis-web" pitchFamily="34" charset="-122"/>
                <a:cs typeface="adonis-web" pitchFamily="34" charset="-120"/>
              </a:rPr>
              <a:t>1</a:t>
            </a:r>
            <a:endParaRPr lang="en-US" sz="2187" dirty="0"/>
          </a:p>
        </p:txBody>
      </p:sp>
      <p:sp>
        <p:nvSpPr>
          <p:cNvPr id="7" name="Text 3"/>
          <p:cNvSpPr/>
          <p:nvPr/>
        </p:nvSpPr>
        <p:spPr>
          <a:xfrm>
            <a:off x="5873353" y="2348984"/>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Attention</a:t>
            </a:r>
            <a:endParaRPr lang="en-US" sz="2058" dirty="0"/>
          </a:p>
        </p:txBody>
      </p:sp>
      <p:sp>
        <p:nvSpPr>
          <p:cNvPr id="8" name="Text 4"/>
          <p:cNvSpPr/>
          <p:nvPr/>
        </p:nvSpPr>
        <p:spPr>
          <a:xfrm>
            <a:off x="5873353" y="2809042"/>
            <a:ext cx="3510320" cy="333256"/>
          </a:xfrm>
          <a:prstGeom prst="rect">
            <a:avLst/>
          </a:prstGeom>
          <a:noFill/>
          <a:ln/>
        </p:spPr>
        <p:txBody>
          <a:bodyPr wrap="non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Players focus on visual or auditory cues.</a:t>
            </a:r>
            <a:endParaRPr lang="en-US" sz="1750" dirty="0"/>
          </a:p>
        </p:txBody>
      </p:sp>
      <p:sp>
        <p:nvSpPr>
          <p:cNvPr id="9" name="Shape 5"/>
          <p:cNvSpPr/>
          <p:nvPr/>
        </p:nvSpPr>
        <p:spPr>
          <a:xfrm>
            <a:off x="5706666" y="3366522"/>
            <a:ext cx="6519743" cy="22205"/>
          </a:xfrm>
          <a:prstGeom prst="roundRect">
            <a:avLst>
              <a:gd name="adj" fmla="val 450302"/>
            </a:avLst>
          </a:prstGeom>
          <a:solidFill>
            <a:srgbClr val="D6BADD"/>
          </a:solidFill>
          <a:ln/>
        </p:spPr>
      </p:sp>
      <p:pic>
        <p:nvPicPr>
          <p:cNvPr id="10" name="Image 2" descr="preencoded.png"/>
          <p:cNvPicPr>
            <a:picLocks noChangeAspect="1"/>
          </p:cNvPicPr>
          <p:nvPr/>
        </p:nvPicPr>
        <p:blipFill>
          <a:blip r:embed="rId5"/>
          <a:stretch>
            <a:fillRect/>
          </a:stretch>
        </p:blipFill>
        <p:spPr>
          <a:xfrm>
            <a:off x="3192661" y="3419951"/>
            <a:ext cx="3278029" cy="1237655"/>
          </a:xfrm>
          <a:prstGeom prst="rect">
            <a:avLst/>
          </a:prstGeom>
        </p:spPr>
      </p:pic>
      <p:sp>
        <p:nvSpPr>
          <p:cNvPr id="11" name="Text 6"/>
          <p:cNvSpPr/>
          <p:nvPr/>
        </p:nvSpPr>
        <p:spPr>
          <a:xfrm>
            <a:off x="4755356" y="3830479"/>
            <a:ext cx="152519" cy="416600"/>
          </a:xfrm>
          <a:prstGeom prst="rect">
            <a:avLst/>
          </a:prstGeom>
          <a:noFill/>
          <a:ln/>
        </p:spPr>
        <p:txBody>
          <a:bodyPr wrap="none" rtlCol="0" anchor="t"/>
          <a:lstStyle/>
          <a:p>
            <a:pPr marL="0" indent="0" algn="ctr">
              <a:lnSpc>
                <a:spcPts val="3281"/>
              </a:lnSpc>
              <a:buNone/>
            </a:pPr>
            <a:r>
              <a:rPr lang="en-US" sz="2187" b="1" kern="0" spc="-44" dirty="0">
                <a:solidFill>
                  <a:srgbClr val="272525"/>
                </a:solidFill>
                <a:latin typeface="adonis-web" pitchFamily="34" charset="0"/>
                <a:ea typeface="adonis-web" pitchFamily="34" charset="-122"/>
                <a:cs typeface="adonis-web" pitchFamily="34" charset="-120"/>
              </a:rPr>
              <a:t>2</a:t>
            </a:r>
            <a:endParaRPr lang="en-US" sz="2187" dirty="0"/>
          </a:p>
        </p:txBody>
      </p:sp>
      <p:sp>
        <p:nvSpPr>
          <p:cNvPr id="12" name="Text 7"/>
          <p:cNvSpPr/>
          <p:nvPr/>
        </p:nvSpPr>
        <p:spPr>
          <a:xfrm>
            <a:off x="6692860" y="3642122"/>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Encoding</a:t>
            </a:r>
            <a:endParaRPr lang="en-US" sz="2058" dirty="0"/>
          </a:p>
        </p:txBody>
      </p:sp>
      <p:sp>
        <p:nvSpPr>
          <p:cNvPr id="13" name="Text 8"/>
          <p:cNvSpPr/>
          <p:nvPr/>
        </p:nvSpPr>
        <p:spPr>
          <a:xfrm>
            <a:off x="6692860" y="4102179"/>
            <a:ext cx="3869769" cy="333256"/>
          </a:xfrm>
          <a:prstGeom prst="rect">
            <a:avLst/>
          </a:prstGeom>
          <a:noFill/>
          <a:ln/>
        </p:spPr>
        <p:txBody>
          <a:bodyPr wrap="non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Information is stored in short-term memory.</a:t>
            </a:r>
            <a:endParaRPr lang="en-US" sz="1750" dirty="0"/>
          </a:p>
        </p:txBody>
      </p:sp>
      <p:sp>
        <p:nvSpPr>
          <p:cNvPr id="14" name="Shape 9"/>
          <p:cNvSpPr/>
          <p:nvPr/>
        </p:nvSpPr>
        <p:spPr>
          <a:xfrm>
            <a:off x="6526173" y="4659660"/>
            <a:ext cx="5700236" cy="22205"/>
          </a:xfrm>
          <a:prstGeom prst="roundRect">
            <a:avLst>
              <a:gd name="adj" fmla="val 450302"/>
            </a:avLst>
          </a:prstGeom>
          <a:solidFill>
            <a:srgbClr val="D6BADD"/>
          </a:solidFill>
          <a:ln/>
        </p:spPr>
      </p:sp>
      <p:pic>
        <p:nvPicPr>
          <p:cNvPr id="15" name="Image 3" descr="preencoded.png"/>
          <p:cNvPicPr>
            <a:picLocks noChangeAspect="1"/>
          </p:cNvPicPr>
          <p:nvPr/>
        </p:nvPicPr>
        <p:blipFill>
          <a:blip r:embed="rId6"/>
          <a:stretch>
            <a:fillRect/>
          </a:stretch>
        </p:blipFill>
        <p:spPr>
          <a:xfrm>
            <a:off x="2373154" y="4713089"/>
            <a:ext cx="4917043" cy="1237655"/>
          </a:xfrm>
          <a:prstGeom prst="rect">
            <a:avLst/>
          </a:prstGeom>
        </p:spPr>
      </p:pic>
      <p:sp>
        <p:nvSpPr>
          <p:cNvPr id="16" name="Text 10"/>
          <p:cNvSpPr/>
          <p:nvPr/>
        </p:nvSpPr>
        <p:spPr>
          <a:xfrm>
            <a:off x="4755356" y="5123617"/>
            <a:ext cx="152519" cy="416600"/>
          </a:xfrm>
          <a:prstGeom prst="rect">
            <a:avLst/>
          </a:prstGeom>
          <a:noFill/>
          <a:ln/>
        </p:spPr>
        <p:txBody>
          <a:bodyPr wrap="none" rtlCol="0" anchor="t"/>
          <a:lstStyle/>
          <a:p>
            <a:pPr marL="0" indent="0" algn="ctr">
              <a:lnSpc>
                <a:spcPts val="3281"/>
              </a:lnSpc>
              <a:buNone/>
            </a:pPr>
            <a:r>
              <a:rPr lang="en-US" sz="2187" b="1" kern="0" spc="-44" dirty="0">
                <a:solidFill>
                  <a:srgbClr val="272525"/>
                </a:solidFill>
                <a:latin typeface="adonis-web" pitchFamily="34" charset="0"/>
                <a:ea typeface="adonis-web" pitchFamily="34" charset="-122"/>
                <a:cs typeface="adonis-web" pitchFamily="34" charset="-120"/>
              </a:rPr>
              <a:t>3</a:t>
            </a:r>
            <a:endParaRPr lang="en-US" sz="2187" dirty="0"/>
          </a:p>
        </p:txBody>
      </p:sp>
      <p:sp>
        <p:nvSpPr>
          <p:cNvPr id="17" name="Text 11"/>
          <p:cNvSpPr/>
          <p:nvPr/>
        </p:nvSpPr>
        <p:spPr>
          <a:xfrm>
            <a:off x="7512367" y="4935260"/>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Retrieval</a:t>
            </a:r>
            <a:endParaRPr lang="en-US" sz="2058" dirty="0"/>
          </a:p>
        </p:txBody>
      </p:sp>
      <p:sp>
        <p:nvSpPr>
          <p:cNvPr id="18" name="Text 12"/>
          <p:cNvSpPr/>
          <p:nvPr/>
        </p:nvSpPr>
        <p:spPr>
          <a:xfrm>
            <a:off x="7512367" y="5395317"/>
            <a:ext cx="4235529" cy="333256"/>
          </a:xfrm>
          <a:prstGeom prst="rect">
            <a:avLst/>
          </a:prstGeom>
          <a:noFill/>
          <a:ln/>
        </p:spPr>
        <p:txBody>
          <a:bodyPr wrap="non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Players recall and match the stored information.</a:t>
            </a:r>
            <a:endParaRPr lang="en-US" sz="1750" dirty="0"/>
          </a:p>
        </p:txBody>
      </p:sp>
      <p:sp>
        <p:nvSpPr>
          <p:cNvPr id="19" name="Text 13"/>
          <p:cNvSpPr/>
          <p:nvPr/>
        </p:nvSpPr>
        <p:spPr>
          <a:xfrm>
            <a:off x="2348389" y="6200656"/>
            <a:ext cx="9933503"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work by engaging various cognitive processes. First, players must pay close attention to the presented visual or auditory stimuli. They then encode this information into their short-term memory. Finally, they retrieve and match the stored details, testing their recall abilities.</a:t>
            </a:r>
            <a:endParaRPr lang="en-US" sz="1750"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368743"/>
            <a:ext cx="8826579"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Improving Memory with Memory Games</a:t>
            </a:r>
            <a:endParaRPr lang="en-US" sz="4117" dirty="0"/>
          </a:p>
        </p:txBody>
      </p:sp>
      <p:sp>
        <p:nvSpPr>
          <p:cNvPr id="5" name="Shape 2"/>
          <p:cNvSpPr/>
          <p:nvPr/>
        </p:nvSpPr>
        <p:spPr>
          <a:xfrm>
            <a:off x="2348389" y="2466499"/>
            <a:ext cx="4855726" cy="2252663"/>
          </a:xfrm>
          <a:prstGeom prst="roundRect">
            <a:avLst>
              <a:gd name="adj" fmla="val 4439"/>
            </a:avLst>
          </a:prstGeom>
          <a:solidFill>
            <a:srgbClr val="F0D4F7"/>
          </a:solidFill>
          <a:ln w="7620">
            <a:solidFill>
              <a:srgbClr val="D6BADD"/>
            </a:solidFill>
            <a:prstDash val="solid"/>
          </a:ln>
        </p:spPr>
      </p:sp>
      <p:sp>
        <p:nvSpPr>
          <p:cNvPr id="6" name="Text 3"/>
          <p:cNvSpPr/>
          <p:nvPr/>
        </p:nvSpPr>
        <p:spPr>
          <a:xfrm>
            <a:off x="2578179" y="2696289"/>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Enhances Recall</a:t>
            </a:r>
            <a:endParaRPr lang="en-US" sz="2058" dirty="0"/>
          </a:p>
        </p:txBody>
      </p:sp>
      <p:sp>
        <p:nvSpPr>
          <p:cNvPr id="7" name="Text 4"/>
          <p:cNvSpPr/>
          <p:nvPr/>
        </p:nvSpPr>
        <p:spPr>
          <a:xfrm>
            <a:off x="2578179" y="3156347"/>
            <a:ext cx="4396145"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challenge the brain to remember and recall patterns, colors, or sequences, strengthening cognitive abilities and improving overall memory retention.</a:t>
            </a:r>
            <a:endParaRPr lang="en-US" sz="1750" dirty="0"/>
          </a:p>
        </p:txBody>
      </p:sp>
      <p:sp>
        <p:nvSpPr>
          <p:cNvPr id="8" name="Shape 5"/>
          <p:cNvSpPr/>
          <p:nvPr/>
        </p:nvSpPr>
        <p:spPr>
          <a:xfrm>
            <a:off x="7426285" y="2466499"/>
            <a:ext cx="4855726" cy="2252663"/>
          </a:xfrm>
          <a:prstGeom prst="roundRect">
            <a:avLst>
              <a:gd name="adj" fmla="val 4439"/>
            </a:avLst>
          </a:prstGeom>
          <a:solidFill>
            <a:srgbClr val="F0D4F7"/>
          </a:solidFill>
          <a:ln w="7620">
            <a:solidFill>
              <a:srgbClr val="D6BADD"/>
            </a:solidFill>
            <a:prstDash val="solid"/>
          </a:ln>
        </p:spPr>
      </p:sp>
      <p:sp>
        <p:nvSpPr>
          <p:cNvPr id="9" name="Text 6"/>
          <p:cNvSpPr/>
          <p:nvPr/>
        </p:nvSpPr>
        <p:spPr>
          <a:xfrm>
            <a:off x="7656076" y="2696289"/>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Boosts Concentration</a:t>
            </a:r>
            <a:endParaRPr lang="en-US" sz="2058" dirty="0"/>
          </a:p>
        </p:txBody>
      </p:sp>
      <p:sp>
        <p:nvSpPr>
          <p:cNvPr id="10" name="Text 7"/>
          <p:cNvSpPr/>
          <p:nvPr/>
        </p:nvSpPr>
        <p:spPr>
          <a:xfrm>
            <a:off x="7656076" y="3156347"/>
            <a:ext cx="4396145"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Playing memory games requires intense focus, training the mind to stay alert and attentive, leading to enhanced concentration skills.</a:t>
            </a:r>
            <a:endParaRPr lang="en-US" sz="1750" dirty="0"/>
          </a:p>
        </p:txBody>
      </p:sp>
      <p:sp>
        <p:nvSpPr>
          <p:cNvPr id="11" name="Shape 8"/>
          <p:cNvSpPr/>
          <p:nvPr/>
        </p:nvSpPr>
        <p:spPr>
          <a:xfrm>
            <a:off x="2348389" y="4941332"/>
            <a:ext cx="4855726" cy="1919407"/>
          </a:xfrm>
          <a:prstGeom prst="roundRect">
            <a:avLst>
              <a:gd name="adj" fmla="val 5209"/>
            </a:avLst>
          </a:prstGeom>
          <a:solidFill>
            <a:srgbClr val="F0D4F7"/>
          </a:solidFill>
          <a:ln w="7620">
            <a:solidFill>
              <a:srgbClr val="D6BADD"/>
            </a:solidFill>
            <a:prstDash val="solid"/>
          </a:ln>
        </p:spPr>
      </p:sp>
      <p:sp>
        <p:nvSpPr>
          <p:cNvPr id="12" name="Text 9"/>
          <p:cNvSpPr/>
          <p:nvPr/>
        </p:nvSpPr>
        <p:spPr>
          <a:xfrm>
            <a:off x="2578179" y="5171123"/>
            <a:ext cx="2920008"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Develops Problem-Solving</a:t>
            </a:r>
            <a:endParaRPr lang="en-US" sz="2058" dirty="0"/>
          </a:p>
        </p:txBody>
      </p:sp>
      <p:sp>
        <p:nvSpPr>
          <p:cNvPr id="13" name="Text 10"/>
          <p:cNvSpPr/>
          <p:nvPr/>
        </p:nvSpPr>
        <p:spPr>
          <a:xfrm>
            <a:off x="2578179" y="5631180"/>
            <a:ext cx="4396145"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strategic thinking involved in memory games helps develop problem-solving skills, as players must devise effective techniques to succeed.</a:t>
            </a:r>
            <a:endParaRPr lang="en-US" sz="1750" dirty="0"/>
          </a:p>
        </p:txBody>
      </p:sp>
      <p:sp>
        <p:nvSpPr>
          <p:cNvPr id="14" name="Shape 11"/>
          <p:cNvSpPr/>
          <p:nvPr/>
        </p:nvSpPr>
        <p:spPr>
          <a:xfrm>
            <a:off x="7426285" y="4941332"/>
            <a:ext cx="4855726" cy="1919407"/>
          </a:xfrm>
          <a:prstGeom prst="roundRect">
            <a:avLst>
              <a:gd name="adj" fmla="val 5209"/>
            </a:avLst>
          </a:prstGeom>
          <a:solidFill>
            <a:srgbClr val="F0D4F7"/>
          </a:solidFill>
          <a:ln w="7620">
            <a:solidFill>
              <a:srgbClr val="D6BADD"/>
            </a:solidFill>
            <a:prstDash val="solid"/>
          </a:ln>
        </p:spPr>
      </p:sp>
      <p:sp>
        <p:nvSpPr>
          <p:cNvPr id="15" name="Text 12"/>
          <p:cNvSpPr/>
          <p:nvPr/>
        </p:nvSpPr>
        <p:spPr>
          <a:xfrm>
            <a:off x="7656076" y="5171123"/>
            <a:ext cx="2781300"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Reduces Memory Decline</a:t>
            </a:r>
            <a:endParaRPr lang="en-US" sz="2058" dirty="0"/>
          </a:p>
        </p:txBody>
      </p:sp>
      <p:sp>
        <p:nvSpPr>
          <p:cNvPr id="16" name="Text 13"/>
          <p:cNvSpPr/>
          <p:nvPr/>
        </p:nvSpPr>
        <p:spPr>
          <a:xfrm>
            <a:off x="7656076" y="5631180"/>
            <a:ext cx="4396145"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Regularly engaging in memory games can help maintain and even improve cognitive function, slowing down age-related memory decline.</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06059"/>
            <a:ext cx="8864679"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Strategies for Mastering Memory Games</a:t>
            </a:r>
            <a:endParaRPr lang="en-US" sz="4117" dirty="0"/>
          </a:p>
        </p:txBody>
      </p:sp>
      <p:sp>
        <p:nvSpPr>
          <p:cNvPr id="5" name="Text 2"/>
          <p:cNvSpPr/>
          <p:nvPr/>
        </p:nvSpPr>
        <p:spPr>
          <a:xfrm>
            <a:off x="2348389" y="3014901"/>
            <a:ext cx="2076807" cy="653653"/>
          </a:xfrm>
          <a:prstGeom prst="rect">
            <a:avLst/>
          </a:prstGeom>
          <a:noFill/>
          <a:ln/>
        </p:spPr>
        <p:txBody>
          <a:bodyPr wrap="square" rtlCol="0" anchor="t"/>
          <a:lstStyle/>
          <a:p>
            <a:pPr marL="0" indent="0">
              <a:lnSpc>
                <a:spcPts val="2573"/>
              </a:lnSpc>
              <a:buNone/>
            </a:pPr>
            <a:r>
              <a:rPr lang="en-US" sz="2058" b="1" kern="0" spc="-41" dirty="0">
                <a:solidFill>
                  <a:srgbClr val="000000"/>
                </a:solidFill>
                <a:latin typeface="adonis-web" pitchFamily="34" charset="0"/>
                <a:ea typeface="adonis-web" pitchFamily="34" charset="-122"/>
                <a:cs typeface="adonis-web" pitchFamily="34" charset="-120"/>
              </a:rPr>
              <a:t>Improve Observation Skills</a:t>
            </a:r>
            <a:endParaRPr lang="en-US" sz="2058" dirty="0"/>
          </a:p>
        </p:txBody>
      </p:sp>
      <p:sp>
        <p:nvSpPr>
          <p:cNvPr id="6" name="Text 3"/>
          <p:cNvSpPr/>
          <p:nvPr/>
        </p:nvSpPr>
        <p:spPr>
          <a:xfrm>
            <a:off x="2348389" y="3890724"/>
            <a:ext cx="2076807"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Sharpen your ability to closely observe patterns, colors, and placements. The more details you can remember, the better you'll perform.</a:t>
            </a:r>
            <a:endParaRPr lang="en-US" sz="1750" dirty="0"/>
          </a:p>
        </p:txBody>
      </p:sp>
      <p:sp>
        <p:nvSpPr>
          <p:cNvPr id="7" name="Text 4"/>
          <p:cNvSpPr/>
          <p:nvPr/>
        </p:nvSpPr>
        <p:spPr>
          <a:xfrm>
            <a:off x="4974788" y="3014901"/>
            <a:ext cx="2076807" cy="326827"/>
          </a:xfrm>
          <a:prstGeom prst="rect">
            <a:avLst/>
          </a:prstGeom>
          <a:noFill/>
          <a:ln/>
        </p:spPr>
        <p:txBody>
          <a:bodyPr wrap="none" rtlCol="0" anchor="t"/>
          <a:lstStyle/>
          <a:p>
            <a:pPr marL="0" indent="0">
              <a:lnSpc>
                <a:spcPts val="2573"/>
              </a:lnSpc>
              <a:buNone/>
            </a:pPr>
            <a:r>
              <a:rPr lang="en-US" sz="2058" b="1" kern="0" spc="-41" dirty="0">
                <a:solidFill>
                  <a:srgbClr val="000000"/>
                </a:solidFill>
                <a:latin typeface="adonis-web" pitchFamily="34" charset="0"/>
                <a:ea typeface="adonis-web" pitchFamily="34" charset="-122"/>
                <a:cs typeface="adonis-web" pitchFamily="34" charset="-120"/>
              </a:rPr>
              <a:t>Practice Regularly</a:t>
            </a:r>
            <a:endParaRPr lang="en-US" sz="2058" dirty="0"/>
          </a:p>
        </p:txBody>
      </p:sp>
      <p:sp>
        <p:nvSpPr>
          <p:cNvPr id="8" name="Text 5"/>
          <p:cNvSpPr/>
          <p:nvPr/>
        </p:nvSpPr>
        <p:spPr>
          <a:xfrm>
            <a:off x="4974788" y="3563898"/>
            <a:ext cx="2076807"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Consistent practice is key. The more you play memory games, the stronger your recall and strategic thinking will become.</a:t>
            </a:r>
            <a:endParaRPr lang="en-US" sz="1750" dirty="0"/>
          </a:p>
        </p:txBody>
      </p:sp>
      <p:sp>
        <p:nvSpPr>
          <p:cNvPr id="9" name="Text 6"/>
          <p:cNvSpPr/>
          <p:nvPr/>
        </p:nvSpPr>
        <p:spPr>
          <a:xfrm>
            <a:off x="7601188" y="3014901"/>
            <a:ext cx="2076807" cy="653653"/>
          </a:xfrm>
          <a:prstGeom prst="rect">
            <a:avLst/>
          </a:prstGeom>
          <a:noFill/>
          <a:ln/>
        </p:spPr>
        <p:txBody>
          <a:bodyPr wrap="square" rtlCol="0" anchor="t"/>
          <a:lstStyle/>
          <a:p>
            <a:pPr marL="0" indent="0">
              <a:lnSpc>
                <a:spcPts val="2573"/>
              </a:lnSpc>
              <a:buNone/>
            </a:pPr>
            <a:r>
              <a:rPr lang="en-US" sz="2058" b="1" kern="0" spc="-41" dirty="0">
                <a:solidFill>
                  <a:srgbClr val="000000"/>
                </a:solidFill>
                <a:latin typeface="adonis-web" pitchFamily="34" charset="0"/>
                <a:ea typeface="adonis-web" pitchFamily="34" charset="-122"/>
                <a:cs typeface="adonis-web" pitchFamily="34" charset="-120"/>
              </a:rPr>
              <a:t>Use Mnemonic Devices</a:t>
            </a:r>
            <a:endParaRPr lang="en-US" sz="2058" dirty="0"/>
          </a:p>
        </p:txBody>
      </p:sp>
      <p:sp>
        <p:nvSpPr>
          <p:cNvPr id="10" name="Text 7"/>
          <p:cNvSpPr/>
          <p:nvPr/>
        </p:nvSpPr>
        <p:spPr>
          <a:xfrm>
            <a:off x="7601188" y="3890724"/>
            <a:ext cx="2076807"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Employ memory techniques like creating associations or visualizations to help cement the information in your mind.</a:t>
            </a:r>
            <a:endParaRPr lang="en-US" sz="1750" dirty="0"/>
          </a:p>
        </p:txBody>
      </p:sp>
      <p:sp>
        <p:nvSpPr>
          <p:cNvPr id="11" name="Text 8"/>
          <p:cNvSpPr/>
          <p:nvPr/>
        </p:nvSpPr>
        <p:spPr>
          <a:xfrm>
            <a:off x="10227588" y="3014901"/>
            <a:ext cx="2076807" cy="653653"/>
          </a:xfrm>
          <a:prstGeom prst="rect">
            <a:avLst/>
          </a:prstGeom>
          <a:noFill/>
          <a:ln/>
        </p:spPr>
        <p:txBody>
          <a:bodyPr wrap="square" rtlCol="0" anchor="t"/>
          <a:lstStyle/>
          <a:p>
            <a:pPr marL="0" indent="0">
              <a:lnSpc>
                <a:spcPts val="2573"/>
              </a:lnSpc>
              <a:buNone/>
            </a:pPr>
            <a:r>
              <a:rPr lang="en-US" sz="2058" b="1" kern="0" spc="-41" dirty="0">
                <a:solidFill>
                  <a:srgbClr val="000000"/>
                </a:solidFill>
                <a:latin typeface="adonis-web" pitchFamily="34" charset="0"/>
                <a:ea typeface="adonis-web" pitchFamily="34" charset="-122"/>
                <a:cs typeface="adonis-web" pitchFamily="34" charset="-120"/>
              </a:rPr>
              <a:t>Embrace Challenges</a:t>
            </a:r>
            <a:endParaRPr lang="en-US" sz="2058" dirty="0"/>
          </a:p>
        </p:txBody>
      </p:sp>
      <p:sp>
        <p:nvSpPr>
          <p:cNvPr id="12" name="Text 9"/>
          <p:cNvSpPr/>
          <p:nvPr/>
        </p:nvSpPr>
        <p:spPr>
          <a:xfrm>
            <a:off x="10227588" y="3890724"/>
            <a:ext cx="2076807"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Don't shy away from more difficult levels or variations. Pushing your limits will help expand your memory capabilities over time.</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80523"/>
            <a:ext cx="9691807"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Incorporating Memory Games into Daily Life</a:t>
            </a:r>
            <a:endParaRPr lang="en-US" sz="4117" dirty="0"/>
          </a:p>
        </p:txBody>
      </p:sp>
      <p:pic>
        <p:nvPicPr>
          <p:cNvPr id="5" name="Image 1" descr="preencoded.png"/>
          <p:cNvPicPr>
            <a:picLocks noChangeAspect="1"/>
          </p:cNvPicPr>
          <p:nvPr/>
        </p:nvPicPr>
        <p:blipFill>
          <a:blip r:embed="rId4"/>
          <a:stretch>
            <a:fillRect/>
          </a:stretch>
        </p:blipFill>
        <p:spPr>
          <a:xfrm>
            <a:off x="2348389" y="3378279"/>
            <a:ext cx="555427" cy="555427"/>
          </a:xfrm>
          <a:prstGeom prst="rect">
            <a:avLst/>
          </a:prstGeom>
        </p:spPr>
      </p:pic>
      <p:sp>
        <p:nvSpPr>
          <p:cNvPr id="6" name="Text 2"/>
          <p:cNvSpPr/>
          <p:nvPr/>
        </p:nvSpPr>
        <p:spPr>
          <a:xfrm>
            <a:off x="2348389"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Daily Practice</a:t>
            </a:r>
            <a:endParaRPr lang="en-US" sz="2058" dirty="0"/>
          </a:p>
        </p:txBody>
      </p:sp>
      <p:sp>
        <p:nvSpPr>
          <p:cNvPr id="7" name="Text 3"/>
          <p:cNvSpPr/>
          <p:nvPr/>
        </p:nvSpPr>
        <p:spPr>
          <a:xfrm>
            <a:off x="2348389" y="4615934"/>
            <a:ext cx="3088958"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Dedicating just a few minutes each day to memory games can have a profound impact on your cognitive abilities.</a:t>
            </a:r>
            <a:endParaRPr lang="en-US" sz="1750" dirty="0"/>
          </a:p>
        </p:txBody>
      </p:sp>
      <p:pic>
        <p:nvPicPr>
          <p:cNvPr id="8" name="Image 2" descr="preencoded.png"/>
          <p:cNvPicPr>
            <a:picLocks noChangeAspect="1"/>
          </p:cNvPicPr>
          <p:nvPr/>
        </p:nvPicPr>
        <p:blipFill>
          <a:blip r:embed="rId5"/>
          <a:stretch>
            <a:fillRect/>
          </a:stretch>
        </p:blipFill>
        <p:spPr>
          <a:xfrm>
            <a:off x="5770602" y="3378279"/>
            <a:ext cx="555427" cy="555427"/>
          </a:xfrm>
          <a:prstGeom prst="rect">
            <a:avLst/>
          </a:prstGeom>
        </p:spPr>
      </p:pic>
      <p:sp>
        <p:nvSpPr>
          <p:cNvPr id="9" name="Text 4"/>
          <p:cNvSpPr/>
          <p:nvPr/>
        </p:nvSpPr>
        <p:spPr>
          <a:xfrm>
            <a:off x="5770602"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Routine Integration</a:t>
            </a:r>
            <a:endParaRPr lang="en-US" sz="2058" dirty="0"/>
          </a:p>
        </p:txBody>
      </p:sp>
      <p:sp>
        <p:nvSpPr>
          <p:cNvPr id="10" name="Text 5"/>
          <p:cNvSpPr/>
          <p:nvPr/>
        </p:nvSpPr>
        <p:spPr>
          <a:xfrm>
            <a:off x="5770602" y="4615934"/>
            <a:ext cx="3088958"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Try incorporating memory games into your daily routine, such as during your morning commute or before bedtime.</a:t>
            </a:r>
            <a:endParaRPr lang="en-US" sz="1750" dirty="0"/>
          </a:p>
        </p:txBody>
      </p:sp>
      <p:pic>
        <p:nvPicPr>
          <p:cNvPr id="11" name="Image 3" descr="preencoded.png"/>
          <p:cNvPicPr>
            <a:picLocks noChangeAspect="1"/>
          </p:cNvPicPr>
          <p:nvPr/>
        </p:nvPicPr>
        <p:blipFill>
          <a:blip r:embed="rId6"/>
          <a:stretch>
            <a:fillRect/>
          </a:stretch>
        </p:blipFill>
        <p:spPr>
          <a:xfrm>
            <a:off x="9192816" y="3378279"/>
            <a:ext cx="555427" cy="555427"/>
          </a:xfrm>
          <a:prstGeom prst="rect">
            <a:avLst/>
          </a:prstGeom>
        </p:spPr>
      </p:pic>
      <p:sp>
        <p:nvSpPr>
          <p:cNvPr id="12" name="Text 6"/>
          <p:cNvSpPr/>
          <p:nvPr/>
        </p:nvSpPr>
        <p:spPr>
          <a:xfrm>
            <a:off x="9192816"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Family Fun</a:t>
            </a:r>
            <a:endParaRPr lang="en-US" sz="2058" dirty="0"/>
          </a:p>
        </p:txBody>
      </p:sp>
      <p:sp>
        <p:nvSpPr>
          <p:cNvPr id="13" name="Text 7"/>
          <p:cNvSpPr/>
          <p:nvPr/>
        </p:nvSpPr>
        <p:spPr>
          <a:xfrm>
            <a:off x="9192816" y="4615934"/>
            <a:ext cx="3089077"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 games can be a great way to bond with family and friends, promoting social interaction and healthy competition.</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80523"/>
            <a:ext cx="8965644" cy="653415"/>
          </a:xfrm>
          <a:prstGeom prst="rect">
            <a:avLst/>
          </a:prstGeom>
          <a:noFill/>
          <a:ln/>
        </p:spPr>
        <p:txBody>
          <a:bodyPr wrap="none" rtlCol="0" anchor="t"/>
          <a:lstStyle/>
          <a:p>
            <a:pPr marL="0" indent="0">
              <a:lnSpc>
                <a:spcPts val="5146"/>
              </a:lnSpc>
              <a:buNone/>
            </a:pPr>
            <a:r>
              <a:rPr lang="en-US" sz="4117" b="1" kern="0" spc="-82" dirty="0">
                <a:solidFill>
                  <a:srgbClr val="000000"/>
                </a:solidFill>
                <a:latin typeface="adonis-web" pitchFamily="34" charset="0"/>
                <a:ea typeface="adonis-web" pitchFamily="34" charset="-122"/>
                <a:cs typeface="adonis-web" pitchFamily="34" charset="-120"/>
              </a:rPr>
              <a:t>Memory Games for Different Age Groups</a:t>
            </a:r>
            <a:endParaRPr lang="en-US" sz="4117" dirty="0"/>
          </a:p>
        </p:txBody>
      </p:sp>
      <p:pic>
        <p:nvPicPr>
          <p:cNvPr id="5" name="Image 1" descr="preencoded.png"/>
          <p:cNvPicPr>
            <a:picLocks noChangeAspect="1"/>
          </p:cNvPicPr>
          <p:nvPr/>
        </p:nvPicPr>
        <p:blipFill>
          <a:blip r:embed="rId4"/>
          <a:stretch>
            <a:fillRect/>
          </a:stretch>
        </p:blipFill>
        <p:spPr>
          <a:xfrm>
            <a:off x="2348389" y="3378279"/>
            <a:ext cx="555427" cy="555427"/>
          </a:xfrm>
          <a:prstGeom prst="rect">
            <a:avLst/>
          </a:prstGeom>
        </p:spPr>
      </p:pic>
      <p:sp>
        <p:nvSpPr>
          <p:cNvPr id="6" name="Text 2"/>
          <p:cNvSpPr/>
          <p:nvPr/>
        </p:nvSpPr>
        <p:spPr>
          <a:xfrm>
            <a:off x="2348389"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Infants and Toddlers</a:t>
            </a:r>
            <a:endParaRPr lang="en-US" sz="2058" dirty="0"/>
          </a:p>
        </p:txBody>
      </p:sp>
      <p:sp>
        <p:nvSpPr>
          <p:cNvPr id="7" name="Text 3"/>
          <p:cNvSpPr/>
          <p:nvPr/>
        </p:nvSpPr>
        <p:spPr>
          <a:xfrm>
            <a:off x="2348389" y="4615934"/>
            <a:ext cx="3088958" cy="1333024"/>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Colorful, simple matching games help develop visual recognition and coordination in young children.</a:t>
            </a:r>
            <a:endParaRPr lang="en-US" sz="1750" dirty="0"/>
          </a:p>
        </p:txBody>
      </p:sp>
      <p:pic>
        <p:nvPicPr>
          <p:cNvPr id="8" name="Image 2" descr="preencoded.png"/>
          <p:cNvPicPr>
            <a:picLocks noChangeAspect="1"/>
          </p:cNvPicPr>
          <p:nvPr/>
        </p:nvPicPr>
        <p:blipFill>
          <a:blip r:embed="rId5"/>
          <a:stretch>
            <a:fillRect/>
          </a:stretch>
        </p:blipFill>
        <p:spPr>
          <a:xfrm>
            <a:off x="5770602" y="3378279"/>
            <a:ext cx="555427" cy="555427"/>
          </a:xfrm>
          <a:prstGeom prst="rect">
            <a:avLst/>
          </a:prstGeom>
        </p:spPr>
      </p:pic>
      <p:sp>
        <p:nvSpPr>
          <p:cNvPr id="9" name="Text 4"/>
          <p:cNvSpPr/>
          <p:nvPr/>
        </p:nvSpPr>
        <p:spPr>
          <a:xfrm>
            <a:off x="5770602"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Children</a:t>
            </a:r>
            <a:endParaRPr lang="en-US" sz="2058" dirty="0"/>
          </a:p>
        </p:txBody>
      </p:sp>
      <p:sp>
        <p:nvSpPr>
          <p:cNvPr id="10" name="Text 5"/>
          <p:cNvSpPr/>
          <p:nvPr/>
        </p:nvSpPr>
        <p:spPr>
          <a:xfrm>
            <a:off x="5770602" y="4615934"/>
            <a:ext cx="3088958" cy="999768"/>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Memory-building card games and tile-matching puzzles challenge kids to recall patterns and images.</a:t>
            </a:r>
            <a:endParaRPr lang="en-US" sz="1750" dirty="0"/>
          </a:p>
        </p:txBody>
      </p:sp>
      <p:pic>
        <p:nvPicPr>
          <p:cNvPr id="11" name="Image 3" descr="preencoded.png"/>
          <p:cNvPicPr>
            <a:picLocks noChangeAspect="1"/>
          </p:cNvPicPr>
          <p:nvPr/>
        </p:nvPicPr>
        <p:blipFill>
          <a:blip r:embed="rId6"/>
          <a:stretch>
            <a:fillRect/>
          </a:stretch>
        </p:blipFill>
        <p:spPr>
          <a:xfrm>
            <a:off x="9192816" y="3378279"/>
            <a:ext cx="555427" cy="555427"/>
          </a:xfrm>
          <a:prstGeom prst="rect">
            <a:avLst/>
          </a:prstGeom>
        </p:spPr>
      </p:pic>
      <p:sp>
        <p:nvSpPr>
          <p:cNvPr id="12" name="Text 6"/>
          <p:cNvSpPr/>
          <p:nvPr/>
        </p:nvSpPr>
        <p:spPr>
          <a:xfrm>
            <a:off x="9192816" y="4155877"/>
            <a:ext cx="2614017"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Older Adults</a:t>
            </a:r>
            <a:endParaRPr lang="en-US" sz="2058" dirty="0"/>
          </a:p>
        </p:txBody>
      </p:sp>
      <p:sp>
        <p:nvSpPr>
          <p:cNvPr id="13" name="Text 7"/>
          <p:cNvSpPr/>
          <p:nvPr/>
        </p:nvSpPr>
        <p:spPr>
          <a:xfrm>
            <a:off x="9192816" y="4615934"/>
            <a:ext cx="3089077" cy="999768"/>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Memory-focused video games and brain teasers help maintain cognitive abilities in seniors.</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768</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rutheesh prabakaran</cp:lastModifiedBy>
  <cp:revision>2</cp:revision>
  <dcterms:created xsi:type="dcterms:W3CDTF">2024-06-11T05:56:07Z</dcterms:created>
  <dcterms:modified xsi:type="dcterms:W3CDTF">2024-06-11T05:59:47Z</dcterms:modified>
</cp:coreProperties>
</file>